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48"/>
      <p:bold r:id="rId49"/>
    </p:embeddedFon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Montserrat" panose="00000500000000000000" pitchFamily="50" charset="0"/>
      <p:regular r:id="rId54"/>
      <p:bold r:id="rId55"/>
      <p:italic r:id="rId56"/>
      <p:boldItalic r:id="rId57"/>
    </p:embeddedFont>
    <p:embeddedFont>
      <p:font typeface="Proxima Nova" panose="020B0604020202020204" charset="0"/>
      <p:regular r:id="rId58"/>
      <p:bold r:id="rId59"/>
      <p:italic r:id="rId60"/>
      <p:boldItalic r:id="rId61"/>
    </p:embeddedFont>
    <p:embeddedFont>
      <p:font typeface="Raleway" pitchFamily="2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ghE+QbZjorKFAIIMjpXymyJhWM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ee88af0d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bee88af0d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ee88af0d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bee88af0d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2558cca1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b2558cca1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c8adb2d3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c8adb2d3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8adb2d32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c8adb2d32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8adb2d32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c8adb2d32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c8adb2d32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c8adb2d32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8adb2d32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c8adb2d32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e56c3e93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be56c3e93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834eb125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c834eb125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ee88af0d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3bee88af0d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ee88af0d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bee88af0d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c8adb2d32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3c8adb2d32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2558cca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b2558cca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c8adb2d32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3c8adb2d32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8adb2d32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c8adb2d32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c8adb2d32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c8adb2d32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b42d1ab7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3b42d1ab7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8adb2d32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c8adb2d32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bee88af0d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3bee88af0d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c4fe74f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bc4fe74f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c8adb2d32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3c8adb2d32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ee88af0d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3bee88af0d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c8adb2d32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c8adb2d32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c8adb2d32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3c8adb2d32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c8adb2d32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3c8adb2d32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c8adb2d32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3c8adb2d32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c8adb2d32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3c8adb2d32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bee88af0d2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3bee88af0d2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c8adb2d32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3c8adb2d326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c8adb2d32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3c8adb2d32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c8adb2d32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3c8adb2d32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c8adb2d32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3c8adb2d326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ab35a42d2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3ab35a42d2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c8adb2d32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3c8adb2d32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c8adb2d32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3c8adb2d32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f70a3ec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7f70a3ec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8adb2d3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c8adb2d3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8adb2d3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c8adb2d32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2558cca1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3b2558cca1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ee88af0d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bee88af0d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All Systems Go!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9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2 Objectives 5-7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ee88af0d2_0_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 Code</a:t>
            </a:r>
            <a:endParaRPr/>
          </a:p>
        </p:txBody>
      </p:sp>
      <p:pic>
        <p:nvPicPr>
          <p:cNvPr id="130" name="Google Shape;130;g3bee88af0d2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bee88af0d2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650" y="1235725"/>
            <a:ext cx="532577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ee88af0d2_0_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137" name="Google Shape;137;g3bee88af0d2_0_39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the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Observe the ambient (surrounding) temperature.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Stop the code after a few seconds.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Record the last five readings in the mission log.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Find the average.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g3bee88af0d2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2558cca1a_0_49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Smoothing the Data</a:t>
            </a:r>
            <a:endParaRPr/>
          </a:p>
        </p:txBody>
      </p:sp>
      <p:sp>
        <p:nvSpPr>
          <p:cNvPr id="144" name="Google Shape;144;g3b2558cca1a_0_49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61857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might notice that the “raw” temperature readings jump around a bit.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could be variations in temperature.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it could also be accuracy limitations of the sensor.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data is noisy!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next step will be to smooth out the data with a moving average algorithm.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5" name="Google Shape;145;g3b2558cca1a_0_49" title="lawn_mow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500" y="1005324"/>
            <a:ext cx="2476026" cy="16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8adb2d326_0_26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Moving Averaging Algorithm</a:t>
            </a:r>
            <a:endParaRPr/>
          </a:p>
        </p:txBody>
      </p:sp>
      <p:sp>
        <p:nvSpPr>
          <p:cNvPr id="151" name="Google Shape;151;g3c8adb2d326_0_26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7295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algorithm will use a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learned about lists in Mission 6.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define an empty list using square brackets:  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	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samples = []</a:t>
            </a:r>
            <a:endParaRPr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add items to the list using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append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samples.append(new_item)</a:t>
            </a:r>
            <a:endParaRPr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count the number of items in the list using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len()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num_items = len(samples)</a:t>
            </a:r>
            <a:endParaRPr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8adb2d326_0_32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Moving Averaging Algorithm</a:t>
            </a:r>
            <a:endParaRPr/>
          </a:p>
        </p:txBody>
      </p:sp>
      <p:sp>
        <p:nvSpPr>
          <p:cNvPr id="157" name="Google Shape;157;g3c8adb2d326_0_32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729500" cy="3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Algorithm steps: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an empty list for the samples. 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	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samples = []</a:t>
            </a:r>
            <a:endParaRPr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function that will average the list.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 avg_list(nlist)</a:t>
            </a:r>
            <a:endParaRPr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c8adb2d326_0_37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Moving Averaging Algorithm</a:t>
            </a:r>
            <a:endParaRPr/>
          </a:p>
        </p:txBody>
      </p:sp>
      <p:sp>
        <p:nvSpPr>
          <p:cNvPr id="163" name="Google Shape;163;g3c8adb2d326_0_37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009400" cy="4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function: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Initialize variables for count, sum and i.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count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the number of items in the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sum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will start at 0 and then all items will be added to it.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used as the loop counter, and also the index of the  item.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    </a:t>
            </a:r>
            <a:r>
              <a:rPr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count = len(nlist)</a:t>
            </a:r>
            <a:br>
              <a:rPr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sum = 0</a:t>
            </a:r>
            <a:br>
              <a:rPr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i = 0</a:t>
            </a:r>
            <a:endParaRPr sz="24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8adb2d326_0_42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Moving Averaging Algorithm</a:t>
            </a:r>
            <a:endParaRPr/>
          </a:p>
        </p:txBody>
      </p:sp>
      <p:sp>
        <p:nvSpPr>
          <p:cNvPr id="169" name="Google Shape;169;g3c8adb2d326_0_42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729500" cy="4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function: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while loop to traverse a list and sum the items.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while i &lt; count:</a:t>
            </a:r>
            <a:b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 sum = sum + nlist[i]</a:t>
            </a:r>
            <a:b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 i = i + 1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the loop ends, return the average.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can be done with one step!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return sum / count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8adb2d326_0_52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#6: Moving Averaging Algorithm</a:t>
            </a:r>
            <a:endParaRPr/>
          </a:p>
        </p:txBody>
      </p:sp>
      <p:sp>
        <p:nvSpPr>
          <p:cNvPr id="175" name="Google Shape;175;g3c8adb2d326_0_52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729500" cy="4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main program: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Call the function when 5 items are appended.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Print the average.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Clear the list.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 len(samples) == 5:</a:t>
            </a:r>
            <a:b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 avg = avg_list(samples)</a:t>
            </a:r>
            <a:b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 print(“Avg Temp:”, avg)</a:t>
            </a:r>
            <a:b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 samples.clear()</a:t>
            </a:r>
            <a:b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e56c3e937_0_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181" name="Google Shape;181;g3be56c3e937_0_64"/>
          <p:cNvSpPr txBox="1">
            <a:spLocks noGrp="1"/>
          </p:cNvSpPr>
          <p:nvPr>
            <p:ph type="body" idx="1"/>
          </p:nvPr>
        </p:nvSpPr>
        <p:spPr>
          <a:xfrm>
            <a:off x="311700" y="1000925"/>
            <a:ext cx="6767100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an empty list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2" name="Google Shape;182;g3be56c3e937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be56c3e937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928" y="2334178"/>
            <a:ext cx="4845300" cy="20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834eb125f_0_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189" name="Google Shape;189;g3c834eb125f_0_78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7119000" cy="19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Define a function that averages the list temperatures.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0" name="Google Shape;190;g3c834eb125f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0250" y="513250"/>
            <a:ext cx="1442050" cy="25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c834eb125f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525" y="1914900"/>
            <a:ext cx="4599625" cy="26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420794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your Mission 9 Lesson 2 log, answer the pre-mission warm-up question: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 dirty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you know about room temperature?</a:t>
            </a:r>
            <a:endParaRPr sz="2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 dirty="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ee88af0d2_0_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197" name="Google Shape;197;g3bee88af0d2_0_81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7000200" cy="3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Append each bot_temp reading to the list.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Call the function when the list has 5 temperatures.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Print the average and clear the list.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8" name="Google Shape;198;g3bee88af0d2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bee88af0d2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0724" y="2661524"/>
            <a:ext cx="3818000" cy="228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bee88af0d2_0_81"/>
          <p:cNvSpPr/>
          <p:nvPr/>
        </p:nvSpPr>
        <p:spPr>
          <a:xfrm>
            <a:off x="1526825" y="3409925"/>
            <a:ext cx="4029000" cy="1255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bee88af0d2_0_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206" name="Google Shape;206;g3bee88af0d2_0_89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7246200" cy="3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During objective 5, you had to find the average of five temperatures.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For this objective, the computer will do the math for you!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Run the code and observe the results.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You will still see variations, but they should be smaller now.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Stop the code and record the last three averages.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7" name="Google Shape;207;g3bee88af0d2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c8adb2d326_0_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213" name="Google Shape;213;g3c8adb2d326_0_61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7246200" cy="3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Try different sample sizes for the list.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Change the number you compare to </a:t>
            </a:r>
            <a:r>
              <a:rPr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len(samples)</a:t>
            </a: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Then run the code again and observe the results.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Stop the code and record the last three averages.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Repeat this experiment for two more sample sizes.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Char char="●"/>
            </a:pPr>
            <a:r>
              <a:rPr lang="en" sz="2100">
                <a:latin typeface="Proxima Nova"/>
                <a:ea typeface="Proxima Nova"/>
                <a:cs typeface="Proxima Nova"/>
                <a:sym typeface="Proxima Nova"/>
              </a:rPr>
              <a:t>Which sample size worked the best for you? Change the comparison to the number of samples that worked best.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4" name="Google Shape;214;g3c8adb2d326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3c8adb2d326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1025" y="2205150"/>
            <a:ext cx="3336067" cy="3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b2558cca1a_0_74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Temperature-Controlled Lights!</a:t>
            </a:r>
            <a:endParaRPr/>
          </a:p>
        </p:txBody>
      </p:sp>
      <p:sp>
        <p:nvSpPr>
          <p:cNvPr id="221" name="Google Shape;221;g3b2558cca1a_0_74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701800" cy="4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Time to make a temperature-controlled system.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First make note of the average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ambient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temperature you ‘bot is reading.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ambient temperature is the temperature of the room, or surroundings.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This will be the </a:t>
            </a:r>
            <a:r>
              <a:rPr lang="en" sz="2200" i="1">
                <a:latin typeface="Proxima Nova"/>
                <a:ea typeface="Proxima Nova"/>
                <a:cs typeface="Proxima Nova"/>
                <a:sym typeface="Proxima Nova"/>
              </a:rPr>
              <a:t>baseline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temperature.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This is the beginning, or expected, temperature.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2" name="Google Shape;222;g3b2558cca1a_0_74" title="sunny_tem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625" y="1005315"/>
            <a:ext cx="2961000" cy="1972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c8adb2d326_0_69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Temperature-Controlled Lights!</a:t>
            </a:r>
            <a:endParaRPr/>
          </a:p>
        </p:txBody>
      </p:sp>
      <p:sp>
        <p:nvSpPr>
          <p:cNvPr id="228" name="Google Shape;228;g3c8adb2d326_0_69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701800" cy="4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temperature-controlled system needs to stay within a specific range.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This is called a deadband.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For our system, the deadband will be 3⁰C around the baseline.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the baseline is 37⁰C, we expect the system to stay within 34⁰C to 40⁰C.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 lower or higher temperature can trigger a response.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9" name="Google Shape;229;g3c8adb2d326_0_69" title="sunny_tem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625" y="1005315"/>
            <a:ext cx="2961000" cy="1972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c8adb2d326_0_75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Temperature-Controlled Lights!</a:t>
            </a:r>
            <a:endParaRPr/>
          </a:p>
        </p:txBody>
      </p:sp>
      <p:sp>
        <p:nvSpPr>
          <p:cNvPr id="235" name="Google Shape;235;g3c8adb2d326_0_75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5701800" cy="4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UI (user interface) for the temperature-controlled system.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Keep the LEDs off when the temperature is controlled.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the temperature is too hot, turn on the red user LEDs.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the temperature is too cold, turn on the greed line sensor LEDs.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6" name="Google Shape;236;g3c8adb2d326_0_75" title="sunny_tem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625" y="1005315"/>
            <a:ext cx="2961000" cy="1972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8adb2d326_0_81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#7: UI Algorithm</a:t>
            </a:r>
            <a:endParaRPr/>
          </a:p>
        </p:txBody>
      </p:sp>
      <p:sp>
        <p:nvSpPr>
          <p:cNvPr id="242" name="Google Shape;242;g3c8adb2d326_0_81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814400" cy="4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Define a new function that uses the average temperature for a parameter.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Compare the average to the baseline + deadband. 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the average is higher, turn on user LEDs.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Compare the average to the baseline - deadband.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the average is lower, turn on the line sensor LEDs.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Call the function in the main program, whenever the average is returned.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b42d1ab7d6_0_48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48" name="Google Shape;248;g3b42d1ab7d6_0_48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542100" cy="4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Define two constants (use ALL CAPS) for baseline and deadband.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Use an average temperature reading from Objective 6 as the value for baseline.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9" name="Google Shape;249;g3b42d1ab7d6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7725" y="513250"/>
            <a:ext cx="1404575" cy="25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b42d1ab7d6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850" y="2958726"/>
            <a:ext cx="3999635" cy="18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b42d1ab7d6_0_48"/>
          <p:cNvSpPr/>
          <p:nvPr/>
        </p:nvSpPr>
        <p:spPr>
          <a:xfrm>
            <a:off x="1408075" y="3901900"/>
            <a:ext cx="2739900" cy="62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c8adb2d326_0_87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57" name="Google Shape;257;g3c8adb2d326_0_87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542100" cy="4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Define a new function to check the baseline.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8" name="Google Shape;258;g3c8adb2d326_0_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7725" y="513250"/>
            <a:ext cx="1404575" cy="25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c8adb2d326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278" y="1925828"/>
            <a:ext cx="5396300" cy="18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bee88af0d2_0_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65" name="Google Shape;265;g3bee88af0d2_0_116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7095300" cy="4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Call the function in the main program’s if statement.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6" name="Google Shape;266;g3bee88af0d2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bee88af0d2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376" y="1845850"/>
            <a:ext cx="4507626" cy="29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bee88af0d2_0_116"/>
          <p:cNvSpPr/>
          <p:nvPr/>
        </p:nvSpPr>
        <p:spPr>
          <a:xfrm>
            <a:off x="1119250" y="4164850"/>
            <a:ext cx="4453800" cy="343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c4fe74f7f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9: All Systems Go!</a:t>
            </a:r>
            <a:endParaRPr/>
          </a:p>
        </p:txBody>
      </p:sp>
      <p:sp>
        <p:nvSpPr>
          <p:cNvPr id="75" name="Google Shape;75;g3bc4fe74f7f_0_1"/>
          <p:cNvSpPr txBox="1">
            <a:spLocks noGrp="1"/>
          </p:cNvSpPr>
          <p:nvPr>
            <p:ph type="body" idx="1"/>
          </p:nvPr>
        </p:nvSpPr>
        <p:spPr>
          <a:xfrm>
            <a:off x="311700" y="726137"/>
            <a:ext cx="5464500" cy="410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this mission you’ll get to know CodeBot’s internal system sensors.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Your ‘bot can measure its own battery voltage and CPU temperature.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And it can sense its orientation as well as impacts and vibration with the accelerometer.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Ah yes, CodeBot is </a:t>
            </a:r>
            <a:r>
              <a:rPr lang="en" i="1" dirty="0">
                <a:latin typeface="Proxima Nova"/>
                <a:ea typeface="Proxima Nova"/>
                <a:cs typeface="Proxima Nova"/>
                <a:sym typeface="Proxima Nova"/>
              </a:rPr>
              <a:t>self-aware!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g3bc4fe74f7f_0_1" title="AllSystems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7825" y="1068422"/>
            <a:ext cx="3364475" cy="15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c8adb2d326_0_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Activity</a:t>
            </a:r>
            <a:endParaRPr/>
          </a:p>
        </p:txBody>
      </p:sp>
      <p:sp>
        <p:nvSpPr>
          <p:cNvPr id="274" name="Google Shape;274;g3c8adb2d326_0_137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6372300" cy="4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console panel to observe the average temperature.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average temperature should be within the acceptable range, and no LEDs are turned 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5" name="Google Shape;275;g3c8adb2d326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bee88af0d2_0_147"/>
          <p:cNvSpPr txBox="1">
            <a:spLocks noGrp="1"/>
          </p:cNvSpPr>
          <p:nvPr>
            <p:ph type="title"/>
          </p:nvPr>
        </p:nvSpPr>
        <p:spPr>
          <a:xfrm>
            <a:off x="311700" y="25424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mild</a:t>
            </a:r>
            <a:endParaRPr/>
          </a:p>
        </p:txBody>
      </p:sp>
      <p:sp>
        <p:nvSpPr>
          <p:cNvPr id="281" name="Google Shape;281;g3bee88af0d2_0_147"/>
          <p:cNvSpPr txBox="1">
            <a:spLocks noGrp="1"/>
          </p:cNvSpPr>
          <p:nvPr>
            <p:ph type="body" idx="1"/>
          </p:nvPr>
        </p:nvSpPr>
        <p:spPr>
          <a:xfrm>
            <a:off x="311700" y="763125"/>
            <a:ext cx="82641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You probably want to test the control system to see if the UI works properly with averages that aren’t within the range.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Changing the CodeBot CB3 temperature isn’t easy because it has a metal shield covering the sensor and electronic parts.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We can test the control system with code.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2" name="Google Shape;282;g3bee88af0d2_0_147" title="CB3-To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350" y="2855000"/>
            <a:ext cx="2642597" cy="21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bee88af0d2_0_147"/>
          <p:cNvSpPr/>
          <p:nvPr/>
        </p:nvSpPr>
        <p:spPr>
          <a:xfrm>
            <a:off x="2298724" y="4010550"/>
            <a:ext cx="1433400" cy="29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108250" tIns="108250" rIns="108250" bIns="1082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84">
                <a:latin typeface="Arial Black"/>
                <a:ea typeface="Arial Black"/>
                <a:cs typeface="Arial Black"/>
                <a:sym typeface="Arial Black"/>
              </a:rPr>
              <a:t>Metal Shield</a:t>
            </a:r>
            <a:endParaRPr sz="1184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c8adb2d326_0_97"/>
          <p:cNvSpPr txBox="1">
            <a:spLocks noGrp="1"/>
          </p:cNvSpPr>
          <p:nvPr>
            <p:ph type="title"/>
          </p:nvPr>
        </p:nvSpPr>
        <p:spPr>
          <a:xfrm>
            <a:off x="311700" y="25424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mild Activity</a:t>
            </a:r>
            <a:endParaRPr/>
          </a:p>
        </p:txBody>
      </p:sp>
      <p:sp>
        <p:nvSpPr>
          <p:cNvPr id="289" name="Google Shape;289;g3c8adb2d326_0_97"/>
          <p:cNvSpPr txBox="1">
            <a:spLocks noGrp="1"/>
          </p:cNvSpPr>
          <p:nvPr>
            <p:ph type="body" idx="1"/>
          </p:nvPr>
        </p:nvSpPr>
        <p:spPr>
          <a:xfrm>
            <a:off x="311700" y="763125"/>
            <a:ext cx="26316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this code to your main program.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It is a quick way to do a loop five times.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a long sleep after the loop.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0" name="Google Shape;290;g3c8adb2d326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725" y="513250"/>
            <a:ext cx="1517575" cy="2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c8adb2d326_0_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475" y="877650"/>
            <a:ext cx="4249463" cy="323685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c8adb2d326_0_97"/>
          <p:cNvSpPr/>
          <p:nvPr/>
        </p:nvSpPr>
        <p:spPr>
          <a:xfrm>
            <a:off x="3002750" y="1374150"/>
            <a:ext cx="2934900" cy="237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c8adb2d326_0_97"/>
          <p:cNvSpPr/>
          <p:nvPr/>
        </p:nvSpPr>
        <p:spPr>
          <a:xfrm>
            <a:off x="2943300" y="3833750"/>
            <a:ext cx="2934900" cy="237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3c8adb2d326_0_97"/>
          <p:cNvSpPr txBox="1"/>
          <p:nvPr/>
        </p:nvSpPr>
        <p:spPr>
          <a:xfrm>
            <a:off x="3494750" y="2257950"/>
            <a:ext cx="754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Indent block</a:t>
            </a:r>
            <a:endParaRPr b="1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c8adb2d326_0_107"/>
          <p:cNvSpPr txBox="1">
            <a:spLocks noGrp="1"/>
          </p:cNvSpPr>
          <p:nvPr>
            <p:ph type="title"/>
          </p:nvPr>
        </p:nvSpPr>
        <p:spPr>
          <a:xfrm>
            <a:off x="311700" y="254250"/>
            <a:ext cx="3505500" cy="1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33"/>
              <a:buFont typeface="Arial"/>
              <a:buNone/>
            </a:pPr>
            <a:r>
              <a:rPr lang="en"/>
              <a:t>Objective #7 Extension – mild Activity</a:t>
            </a:r>
            <a:endParaRPr/>
          </a:p>
        </p:txBody>
      </p:sp>
      <p:sp>
        <p:nvSpPr>
          <p:cNvPr id="300" name="Google Shape;300;g3c8adb2d326_0_107"/>
          <p:cNvSpPr txBox="1">
            <a:spLocks noGrp="1"/>
          </p:cNvSpPr>
          <p:nvPr>
            <p:ph type="body" idx="1"/>
          </p:nvPr>
        </p:nvSpPr>
        <p:spPr>
          <a:xfrm>
            <a:off x="311700" y="1810150"/>
            <a:ext cx="2631600" cy="31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Copy and paste the loop two more times.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1" name="Google Shape;301;g3c8adb2d326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725" y="513250"/>
            <a:ext cx="1517575" cy="2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c8adb2d326_0_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375" y="59100"/>
            <a:ext cx="2361797" cy="508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3c8adb2d326_0_107"/>
          <p:cNvSpPr/>
          <p:nvPr/>
        </p:nvSpPr>
        <p:spPr>
          <a:xfrm>
            <a:off x="4071450" y="1967887"/>
            <a:ext cx="2525100" cy="3150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c8adb2d326_0_119"/>
          <p:cNvSpPr txBox="1">
            <a:spLocks noGrp="1"/>
          </p:cNvSpPr>
          <p:nvPr>
            <p:ph type="title"/>
          </p:nvPr>
        </p:nvSpPr>
        <p:spPr>
          <a:xfrm>
            <a:off x="311700" y="254250"/>
            <a:ext cx="3505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mild Activity</a:t>
            </a:r>
            <a:endParaRPr/>
          </a:p>
        </p:txBody>
      </p:sp>
      <p:sp>
        <p:nvSpPr>
          <p:cNvPr id="309" name="Google Shape;309;g3c8adb2d326_0_119"/>
          <p:cNvSpPr txBox="1">
            <a:spLocks noGrp="1"/>
          </p:cNvSpPr>
          <p:nvPr>
            <p:ph type="body" idx="1"/>
          </p:nvPr>
        </p:nvSpPr>
        <p:spPr>
          <a:xfrm>
            <a:off x="311700" y="1696475"/>
            <a:ext cx="2631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values that are appended by picking specific numbers above and below the deadband range.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0" name="Google Shape;310;g3c8adb2d326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725" y="513250"/>
            <a:ext cx="1517575" cy="2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3c8adb2d326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375" y="254250"/>
            <a:ext cx="3656475" cy="46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3c8adb2d326_0_119"/>
          <p:cNvSpPr/>
          <p:nvPr/>
        </p:nvSpPr>
        <p:spPr>
          <a:xfrm>
            <a:off x="3401425" y="678572"/>
            <a:ext cx="3562200" cy="27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c8adb2d326_0_119"/>
          <p:cNvSpPr/>
          <p:nvPr/>
        </p:nvSpPr>
        <p:spPr>
          <a:xfrm>
            <a:off x="3401425" y="3070322"/>
            <a:ext cx="3562200" cy="27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" name="Google Shape;314;g3c8adb2d326_0_119"/>
          <p:cNvCxnSpPr>
            <a:cxnSpLocks/>
          </p:cNvCxnSpPr>
          <p:nvPr/>
        </p:nvCxnSpPr>
        <p:spPr>
          <a:xfrm flipV="1">
            <a:off x="2392025" y="950072"/>
            <a:ext cx="1928963" cy="275670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5" name="Google Shape;315;g3c8adb2d326_0_119"/>
          <p:cNvCxnSpPr/>
          <p:nvPr/>
        </p:nvCxnSpPr>
        <p:spPr>
          <a:xfrm rot="10800000" flipH="1">
            <a:off x="2035775" y="3367400"/>
            <a:ext cx="1874700" cy="67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c8adb2d326_0_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mild Activity</a:t>
            </a:r>
            <a:endParaRPr/>
          </a:p>
        </p:txBody>
      </p:sp>
      <p:sp>
        <p:nvSpPr>
          <p:cNvPr id="321" name="Google Shape;321;g3c8adb2d326_0_145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6372300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console panel to observe the average temperature.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averages should cycle between acceptable, to too high, to too low.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Does the program work as you intended? Record what you observe.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2" name="Google Shape;322;g3c8adb2d326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c8adb2d326_0_151"/>
          <p:cNvSpPr txBox="1">
            <a:spLocks noGrp="1"/>
          </p:cNvSpPr>
          <p:nvPr>
            <p:ph type="title"/>
          </p:nvPr>
        </p:nvSpPr>
        <p:spPr>
          <a:xfrm>
            <a:off x="311700" y="25424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mild</a:t>
            </a:r>
            <a:endParaRPr/>
          </a:p>
        </p:txBody>
      </p:sp>
      <p:sp>
        <p:nvSpPr>
          <p:cNvPr id="328" name="Google Shape;328;g3c8adb2d326_0_151"/>
          <p:cNvSpPr txBox="1">
            <a:spLocks noGrp="1"/>
          </p:cNvSpPr>
          <p:nvPr>
            <p:ph type="body" idx="1"/>
          </p:nvPr>
        </p:nvSpPr>
        <p:spPr>
          <a:xfrm>
            <a:off x="311700" y="763125"/>
            <a:ext cx="64827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Hopefully you noticed that the LEDs don’t turn off after they are on.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This is not the intention!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They should only be on when the average temperature is too high or too low.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check_baseline()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function needs to be fixed.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9" name="Google Shape;329;g3c8adb2d326_0_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bee88af0d2_0_199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mild Activity</a:t>
            </a:r>
            <a:endParaRPr/>
          </a:p>
        </p:txBody>
      </p:sp>
      <p:sp>
        <p:nvSpPr>
          <p:cNvPr id="335" name="Google Shape;335;g3bee88af0d2_0_199"/>
          <p:cNvSpPr txBox="1">
            <a:spLocks noGrp="1"/>
          </p:cNvSpPr>
          <p:nvPr>
            <p:ph type="body" idx="1"/>
          </p:nvPr>
        </p:nvSpPr>
        <p:spPr>
          <a:xfrm>
            <a:off x="311700" y="808200"/>
            <a:ext cx="6482700" cy="3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code to 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check_baseline()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to turn off LEDs when they shouldn’t be 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else: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the if statement that turns off all LEDs when the average is acceptable.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you do this on your own?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36" name="Google Shape;336;g3bee88af0d2_0_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c8adb2d326_0_159"/>
          <p:cNvSpPr txBox="1">
            <a:spLocks noGrp="1"/>
          </p:cNvSpPr>
          <p:nvPr>
            <p:ph type="title"/>
          </p:nvPr>
        </p:nvSpPr>
        <p:spPr>
          <a:xfrm>
            <a:off x="311700" y="2977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mild Activity</a:t>
            </a:r>
            <a:endParaRPr/>
          </a:p>
        </p:txBody>
      </p:sp>
      <p:pic>
        <p:nvPicPr>
          <p:cNvPr id="342" name="Google Shape;342;g3c8adb2d326_0_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c8adb2d326_0_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125" y="1073575"/>
            <a:ext cx="4707450" cy="28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c8adb2d326_0_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mild Activity</a:t>
            </a:r>
            <a:endParaRPr/>
          </a:p>
        </p:txBody>
      </p:sp>
      <p:sp>
        <p:nvSpPr>
          <p:cNvPr id="349" name="Google Shape;349;g3c8adb2d326_0_166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6372300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console panel to observe the average temperature.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Run the code.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averages should cycle between acceptable, to too high, to too low.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Does the program work as you intended?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Record in your mission log what you did to make the function work properly.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0" name="Google Shape;350;g3c8adb2d326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6875" y="513250"/>
            <a:ext cx="1425425" cy="25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9: All Systems Go!</a:t>
            </a:r>
            <a:endParaRPr/>
          </a:p>
        </p:txBody>
      </p:sp>
      <p:sp>
        <p:nvSpPr>
          <p:cNvPr id="82" name="Google Shape;82;g387ddd4682a_0_8"/>
          <p:cNvSpPr txBox="1">
            <a:spLocks noGrp="1"/>
          </p:cNvSpPr>
          <p:nvPr>
            <p:ph type="body" idx="1"/>
          </p:nvPr>
        </p:nvSpPr>
        <p:spPr>
          <a:xfrm>
            <a:off x="311700" y="1012650"/>
            <a:ext cx="45402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work on the second goal: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CPU temperature to detect changes in the local “weather”.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Robot, know thyself!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87ddd4682a_0_8" title="AllSystems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2200" y="1068425"/>
            <a:ext cx="3850100" cy="18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c8adb2d326_0_1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CodeBot CB2</a:t>
            </a:r>
            <a:endParaRPr/>
          </a:p>
        </p:txBody>
      </p:sp>
      <p:sp>
        <p:nvSpPr>
          <p:cNvPr id="356" name="Google Shape;356;g3c8adb2d326_0_172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6425400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have a CodeBot CB2, you can more easily affect the ambient temperature.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Fill one empty disposable water bottle with a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little water and heat in a microwave.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Fill another empty bottle with cold water, or use an ice pack.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7" name="Google Shape;357;g3c8adb2d326_0_172" title="CpuCallout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400" y="1131771"/>
            <a:ext cx="2553675" cy="21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3c8adb2d326_0_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675" y="3420250"/>
            <a:ext cx="1880026" cy="16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c8adb2d326_0_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Extension – CodeBot CB2</a:t>
            </a:r>
            <a:endParaRPr/>
          </a:p>
        </p:txBody>
      </p:sp>
      <p:sp>
        <p:nvSpPr>
          <p:cNvPr id="364" name="Google Shape;364;g3c8adb2d326_0_179"/>
          <p:cNvSpPr txBox="1">
            <a:spLocks noGrp="1"/>
          </p:cNvSpPr>
          <p:nvPr>
            <p:ph type="body" idx="1"/>
          </p:nvPr>
        </p:nvSpPr>
        <p:spPr>
          <a:xfrm>
            <a:off x="311700" y="959725"/>
            <a:ext cx="6245100" cy="3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Run the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Place a water bottle or ice pack close to the CPU and observe the average temperature in the console panel.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average temperature should get hotter or colder. Adjust the DEADBAND smaller if needed.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Does the program work as expected?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5" name="Google Shape;365;g3c8adb2d326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025" y="1068425"/>
            <a:ext cx="2099175" cy="17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3c8adb2d326_0_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0025" y="2954175"/>
            <a:ext cx="2099175" cy="203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ab35a42d29_0_114"/>
          <p:cNvSpPr txBox="1">
            <a:spLocks noGrp="1"/>
          </p:cNvSpPr>
          <p:nvPr>
            <p:ph type="title"/>
          </p:nvPr>
        </p:nvSpPr>
        <p:spPr>
          <a:xfrm>
            <a:off x="404725" y="513150"/>
            <a:ext cx="8141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– medium</a:t>
            </a:r>
            <a:endParaRPr/>
          </a:p>
        </p:txBody>
      </p:sp>
      <p:sp>
        <p:nvSpPr>
          <p:cNvPr id="372" name="Google Shape;372;g3ab35a42d29_0_114"/>
          <p:cNvSpPr txBox="1">
            <a:spLocks noGrp="1"/>
          </p:cNvSpPr>
          <p:nvPr>
            <p:ph type="body" idx="1"/>
          </p:nvPr>
        </p:nvSpPr>
        <p:spPr>
          <a:xfrm>
            <a:off x="404725" y="1033452"/>
            <a:ext cx="5667900" cy="3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Extend the UI by adding a beep.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the average temperature is too high, sound a short high pitch.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the average temperature is too low, sound a short low pitch.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3" name="Google Shape;373;g3ab35a42d29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c8adb2d326_0_190"/>
          <p:cNvSpPr txBox="1">
            <a:spLocks noGrp="1"/>
          </p:cNvSpPr>
          <p:nvPr>
            <p:ph type="title"/>
          </p:nvPr>
        </p:nvSpPr>
        <p:spPr>
          <a:xfrm>
            <a:off x="404725" y="513150"/>
            <a:ext cx="8141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– spicy</a:t>
            </a:r>
            <a:endParaRPr/>
          </a:p>
        </p:txBody>
      </p:sp>
      <p:sp>
        <p:nvSpPr>
          <p:cNvPr id="379" name="Google Shape;379;g3c8adb2d326_0_190"/>
          <p:cNvSpPr txBox="1">
            <a:spLocks noGrp="1"/>
          </p:cNvSpPr>
          <p:nvPr>
            <p:ph type="body" idx="1"/>
          </p:nvPr>
        </p:nvSpPr>
        <p:spPr>
          <a:xfrm>
            <a:off x="404725" y="1033452"/>
            <a:ext cx="5667900" cy="3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program uses only the sensor reading in Celsius.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another function that reads the sensor in Fahrenheit.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button press to determine if the ‘bot uses Celsius or Fahrenheit.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0" name="Google Shape;380;g3c8adb2d326_0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2000" y="790981"/>
            <a:ext cx="2859600" cy="203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</a:t>
            </a:r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5599500" cy="4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Hey! You’ve made 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thermostat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Think about it –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the average temperature is too low, turn on the heating element.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If the average temperature is too high, turn on the cooling fan.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Keep a deadband around the target temperature so you don’t constantly cycle heater/fan, wearing out the equipment.</a:t>
            </a:r>
            <a:endParaRPr sz="2200"/>
          </a:p>
        </p:txBody>
      </p:sp>
      <p:pic>
        <p:nvPicPr>
          <p:cNvPr id="387" name="Google Shape;387;p13" title="sunny_tem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350" y="869975"/>
            <a:ext cx="2952276" cy="19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c8adb2d326_0_196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93" name="Google Shape;393;g3c8adb2d326_0_196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9 Lesson 2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How could you use the temperature-control system with other CodeBot programs?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394" name="Google Shape;394;g3c8adb2d326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f70a3ec4e_0_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Sensing Temperature</a:t>
            </a:r>
            <a:endParaRPr/>
          </a:p>
        </p:txBody>
      </p:sp>
      <p:sp>
        <p:nvSpPr>
          <p:cNvPr id="89" name="Google Shape;89;g37f70a3ec4e_0_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3759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bot’s CPU has an internal temperature sensor.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system sensors have a function that lets you read the temperature in Celsius or Fahrenheit.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solas"/>
              <a:buChar char="○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system.temp_C()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solas"/>
              <a:buChar char="○"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system.temp_F()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90" name="Google Shape;90;g37f70a3ec4e_0_24" title="TempGauge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050" y="959275"/>
            <a:ext cx="2139000" cy="214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c8adb2d326_0_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Sensing Temperature</a:t>
            </a:r>
            <a:endParaRPr/>
          </a:p>
        </p:txBody>
      </p:sp>
      <p:sp>
        <p:nvSpPr>
          <p:cNvPr id="96" name="Google Shape;96;g3c8adb2d326_0_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0176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CPU’s reported temperature is influenced by: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external temperature around the ‘bot.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level of activity of the processor.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Note: The newer CodeBot CB3 will report temperatures about 10⁰ C warmer than the older CodeBot CB2.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c8adb2d326_0_1" title="TempGauge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800" y="959275"/>
            <a:ext cx="1771250" cy="17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c8adb2d326_0_1" title="CB3-Top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101" y="3365600"/>
            <a:ext cx="2231509" cy="17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c8adb2d326_0_1" title="CpuCallout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6100" y="3429387"/>
            <a:ext cx="1921474" cy="165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c8adb2d326_0_1"/>
          <p:cNvSpPr/>
          <p:nvPr/>
        </p:nvSpPr>
        <p:spPr>
          <a:xfrm>
            <a:off x="1393650" y="4341400"/>
            <a:ext cx="641700" cy="25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 Black"/>
                <a:ea typeface="Arial Black"/>
                <a:cs typeface="Arial Black"/>
                <a:sym typeface="Arial Black"/>
              </a:rPr>
              <a:t>CPU</a:t>
            </a:r>
            <a:endParaRPr sz="1000"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01" name="Google Shape;101;g3c8adb2d326_0_1"/>
          <p:cNvCxnSpPr/>
          <p:nvPr/>
        </p:nvCxnSpPr>
        <p:spPr>
          <a:xfrm flipH="1">
            <a:off x="3308825" y="2967800"/>
            <a:ext cx="320700" cy="5916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g3c8adb2d326_0_1"/>
          <p:cNvCxnSpPr/>
          <p:nvPr/>
        </p:nvCxnSpPr>
        <p:spPr>
          <a:xfrm>
            <a:off x="6082600" y="3273925"/>
            <a:ext cx="51600" cy="336000"/>
          </a:xfrm>
          <a:prstGeom prst="straightConnector1">
            <a:avLst/>
          </a:prstGeom>
          <a:noFill/>
          <a:ln w="952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c8adb2d326_0_1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#5: Sensing Temperature</a:t>
            </a:r>
            <a:endParaRPr/>
          </a:p>
        </p:txBody>
      </p:sp>
      <p:sp>
        <p:nvSpPr>
          <p:cNvPr id="108" name="Google Shape;108;g3c8adb2d326_0_1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7992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the first activity, you will read and print the CPU temperature every 200 milliseconds.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could use 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sleep()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function, but the time library has another function that is useful: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sleep_ms()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function uses milliseconds instead of seconds.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9" name="Google Shape;109;g3c8adb2d326_0_12" title="TempGauge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800" y="959275"/>
            <a:ext cx="1771250" cy="17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2558cca1a_0_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115" name="Google Shape;115;g3b2558cca1a_0_43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Start a new file called </a:t>
            </a:r>
            <a:r>
              <a:rPr lang="en" sz="2200" b="1" i="1">
                <a:latin typeface="Proxima Nova"/>
                <a:ea typeface="Proxima Nova"/>
                <a:cs typeface="Proxima Nova"/>
                <a:sym typeface="Proxima Nova"/>
              </a:rPr>
              <a:t>TemperatureCheck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Import the botcore library.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Import sleep_ms (not sleep) from the time library.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6" name="Google Shape;116;g3b2558cca1a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b2558cca1a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828" y="2890625"/>
            <a:ext cx="5009775" cy="14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ee88af0d2_0_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#5 Activity</a:t>
            </a:r>
            <a:endParaRPr/>
          </a:p>
        </p:txBody>
      </p:sp>
      <p:sp>
        <p:nvSpPr>
          <p:cNvPr id="123" name="Google Shape;123;g3bee88af0d2_0_32"/>
          <p:cNvSpPr txBox="1">
            <a:spLocks noGrp="1"/>
          </p:cNvSpPr>
          <p:nvPr>
            <p:ph type="body" idx="1"/>
          </p:nvPr>
        </p:nvSpPr>
        <p:spPr>
          <a:xfrm>
            <a:off x="311700" y="962525"/>
            <a:ext cx="70638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code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while True loop to: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Read the temperature in celsius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Print the reading to the console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○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Sleep for 200 milliseconds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doing the code on your own.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g3bee88af0d2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2026</Words>
  <Application>Microsoft Office PowerPoint</Application>
  <PresentationFormat>On-screen Show (16:9)</PresentationFormat>
  <Paragraphs>227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Raleway</vt:lpstr>
      <vt:lpstr>Proxima Nova</vt:lpstr>
      <vt:lpstr>Calibri</vt:lpstr>
      <vt:lpstr>Consolas</vt:lpstr>
      <vt:lpstr>Arial Black</vt:lpstr>
      <vt:lpstr>Montserrat</vt:lpstr>
      <vt:lpstr>Arial</vt:lpstr>
      <vt:lpstr>Plum</vt:lpstr>
      <vt:lpstr>All Systems Go!</vt:lpstr>
      <vt:lpstr>Pre-Mission Warm-Up</vt:lpstr>
      <vt:lpstr>Mission 9: All Systems Go!</vt:lpstr>
      <vt:lpstr>Mission 9: All Systems Go!</vt:lpstr>
      <vt:lpstr>Objective #5: Sensing Temperature</vt:lpstr>
      <vt:lpstr>Objective #5: Sensing Temperature</vt:lpstr>
      <vt:lpstr>Objective #5: Sensing Temperature</vt:lpstr>
      <vt:lpstr>Objective #5 Activity</vt:lpstr>
      <vt:lpstr>Objective #5 Activity</vt:lpstr>
      <vt:lpstr>Objective #5 Activity Code</vt:lpstr>
      <vt:lpstr>Objective #5 Activity</vt:lpstr>
      <vt:lpstr>Objective #6: Smoothing the Data</vt:lpstr>
      <vt:lpstr>Objective #6: Moving Averaging Algorithm</vt:lpstr>
      <vt:lpstr>Objective #6: Moving Averaging Algorithm</vt:lpstr>
      <vt:lpstr>Objective #6: Moving Averaging Algorithm</vt:lpstr>
      <vt:lpstr>Objective #6: Moving Averaging Algorithm</vt:lpstr>
      <vt:lpstr>Objective #6: Moving Averaging Algorithm</vt:lpstr>
      <vt:lpstr>Objective #6 Activity</vt:lpstr>
      <vt:lpstr>Objective #6 Activity</vt:lpstr>
      <vt:lpstr>Objective #6 Activity</vt:lpstr>
      <vt:lpstr>Objective #6 Activity</vt:lpstr>
      <vt:lpstr>Objective #6 Activity</vt:lpstr>
      <vt:lpstr>Objective #7: Temperature-Controlled Lights!</vt:lpstr>
      <vt:lpstr>Objective #7: Temperature-Controlled Lights!</vt:lpstr>
      <vt:lpstr>Objective #7: Temperature-Controlled Lights!</vt:lpstr>
      <vt:lpstr>Objective #7: UI Algorithm</vt:lpstr>
      <vt:lpstr>Objective #7 Activity</vt:lpstr>
      <vt:lpstr>Objective #7 Activity</vt:lpstr>
      <vt:lpstr>Objective #7 Activity</vt:lpstr>
      <vt:lpstr>Objective #7 Activity</vt:lpstr>
      <vt:lpstr>Objective #7 Extension – mild</vt:lpstr>
      <vt:lpstr>Objective #7 Extension – mild Activity</vt:lpstr>
      <vt:lpstr>Objective #7 Extension – mild Activity</vt:lpstr>
      <vt:lpstr>Objective #7 Extension – mild Activity</vt:lpstr>
      <vt:lpstr>Objective #7 Extension – mild Activity</vt:lpstr>
      <vt:lpstr>Objective #7 Extension – mild</vt:lpstr>
      <vt:lpstr>Objective #7 Extension – mild Activity</vt:lpstr>
      <vt:lpstr>Objective #7 Extension – mild Activity</vt:lpstr>
      <vt:lpstr>Objective #7 Extension – mild Activity</vt:lpstr>
      <vt:lpstr>Objective #7 Extension – CodeBot CB2</vt:lpstr>
      <vt:lpstr>Objective #7 Extension – CodeBot CB2</vt:lpstr>
      <vt:lpstr>Extension – medium</vt:lpstr>
      <vt:lpstr>Extension – spicy</vt:lpstr>
      <vt:lpstr>Post-Mission 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2026-02-23T00:51:19Z</dcterms:modified>
</cp:coreProperties>
</file>